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4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51435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101" d="100"/>
          <a:sy n="101" d="100"/>
        </p:scale>
        <p:origin x="922" y="4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3894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 everyone warmly. Set a positive, energetic tone. This is their first session — make them feel safe and excited.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 through these objectives with the group.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Keep energy high! The goal is laughter and connection. Have fun with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Section 4 is participatory — pause and ask participants what they hope to gain.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Transition into the communication skills section.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each skill, ask: 'Can you think of a time when someone showed this — or didn't?'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Watch for quiet participants and invite them gently.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Ideally these tips come from participants during discussion. Reinforce that these are skills anyone can learn.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 on a high note. Thank participants genuinely for showing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6EE87-EBD5-4F12-A48A-63ACA297AC8F}" type="datetimeFigureOut">
              <a:rPr lang="en-US" smtClean="0"/>
              <a:t>6/29/2026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76325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6/29/2026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64511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6/29/2026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88328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8142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6/29/2026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64758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6/29/2026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76587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6/29/2026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39006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6/29/2026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29951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6/29/2026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72821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6/29/2026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667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6/29/2026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75820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6/29/2026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07229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98CD5-6C1E-4009-B41F-6DF62E31D3BE}" type="datetimeFigureOut">
              <a:rPr lang="en-US" smtClean="0"/>
              <a:pPr/>
              <a:t>6/29/2026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609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5C2D9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-1097280"/>
            <a:ext cx="3474720" cy="3474720"/>
          </a:xfrm>
          <a:prstGeom prst="ellipse">
            <a:avLst/>
          </a:prstGeom>
          <a:solidFill>
            <a:srgbClr val="7B3FBE">
              <a:alpha val="45000"/>
            </a:srgbClr>
          </a:solidFill>
          <a:ln w="12700">
            <a:solidFill>
              <a:srgbClr val="7B3FBE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-731520" y="3657600"/>
            <a:ext cx="2286000" cy="2286000"/>
          </a:xfrm>
          <a:prstGeom prst="ellipse">
            <a:avLst/>
          </a:prstGeom>
          <a:solidFill>
            <a:srgbClr val="7B3FBE">
              <a:alpha val="40000"/>
            </a:srgbClr>
          </a:solidFill>
          <a:ln w="12700">
            <a:solidFill>
              <a:srgbClr val="7B3FBE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822960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400" dirty="0">
                <a:solidFill>
                  <a:srgbClr val="EDE0FF"/>
                </a:solidFill>
                <a:latin typeface="Abadi ExtraLight" panose="020F0502020204030204" pitchFamily="34" charset="0"/>
                <a:ea typeface="Calibri" pitchFamily="34" charset="-122"/>
                <a:cs typeface="Calibri" pitchFamily="34" charset="-120"/>
              </a:rPr>
              <a:t>Session 1.1</a:t>
            </a:r>
            <a:endParaRPr lang="en-US" sz="1500" dirty="0">
              <a:latin typeface="Abadi ExtraLight" panose="020F050202020403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40080" y="1325880"/>
            <a:ext cx="78638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FFFFFF"/>
                </a:solidFill>
                <a:latin typeface="Abadi ExtraLight" panose="020B0204020104020204" pitchFamily="34" charset="0"/>
                <a:ea typeface="Cambria" pitchFamily="34" charset="-122"/>
                <a:cs typeface="Cambria" pitchFamily="34" charset="-120"/>
              </a:rPr>
              <a:t>Welcome</a:t>
            </a: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!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640080" y="242316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dirty="0">
                <a:solidFill>
                  <a:srgbClr val="EDE0FF"/>
                </a:solidFill>
                <a:latin typeface="Abadi ExtraLight" panose="020B0204020104020204" pitchFamily="34" charset="0"/>
                <a:ea typeface="Calibri" pitchFamily="34" charset="-122"/>
                <a:cs typeface="Calibri" pitchFamily="34" charset="-120"/>
              </a:rPr>
              <a:t>Communication Skills</a:t>
            </a:r>
            <a:endParaRPr lang="en-US" sz="2600" dirty="0">
              <a:latin typeface="Abadi ExtraLight" panose="020B0204020104020204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640080" y="3246120"/>
            <a:ext cx="5303520" cy="6858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" y="3246120"/>
            <a:ext cx="5303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5C2D91"/>
                </a:solidFill>
                <a:latin typeface="Abadi ExtraLight" panose="020B0204020104020204" pitchFamily="34" charset="0"/>
                <a:ea typeface="Calibri" pitchFamily="34" charset="-122"/>
                <a:cs typeface="Calibri" pitchFamily="34" charset="-120"/>
              </a:rPr>
              <a:t>Your voice matters. Let's learn how to use it.</a:t>
            </a:r>
            <a:endParaRPr lang="en-US" sz="1400" dirty="0">
              <a:latin typeface="Abadi ExtraLight" panose="020B0204020104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0"/>
          </a:xfrm>
          <a:prstGeom prst="rect">
            <a:avLst/>
          </a:prstGeom>
          <a:solidFill>
            <a:srgbClr val="5C2D91"/>
          </a:solidFill>
          <a:ln w="12700">
            <a:solidFill>
              <a:srgbClr val="5C2D9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0"/>
            <a:ext cx="8229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Abadi" panose="020B0604020104020204" pitchFamily="34" charset="0"/>
                <a:ea typeface="Cambria" pitchFamily="34" charset="-122"/>
                <a:cs typeface="Cambria" pitchFamily="34" charset="-120"/>
              </a:rPr>
              <a:t>What We'll Achieve Today</a:t>
            </a:r>
            <a:endParaRPr lang="en-US" sz="2600" dirty="0">
              <a:latin typeface="Abadi" panose="020B0604020104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57200" y="1417320"/>
            <a:ext cx="8229600" cy="713232"/>
          </a:xfrm>
          <a:prstGeom prst="roundRect">
            <a:avLst>
              <a:gd name="adj" fmla="val 12821"/>
            </a:avLst>
          </a:prstGeom>
          <a:solidFill>
            <a:srgbClr val="F5F0FF"/>
          </a:solidFill>
          <a:ln w="12700">
            <a:solidFill>
              <a:srgbClr val="D8C8F0"/>
            </a:solidFill>
            <a:prstDash val="solid"/>
          </a:ln>
          <a:effectLst>
            <a:outerShdw blurRad="101600" dist="25400" dir="2700000" algn="bl" rotWithShape="0">
              <a:srgbClr val="4A1DA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badi ExtraLight" panose="020B0204020104020204" pitchFamily="34" charset="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554480"/>
            <a:ext cx="411480" cy="4114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43000" y="1463040"/>
            <a:ext cx="7315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E1065"/>
                </a:solidFill>
                <a:latin typeface="Abadi ExtraLight" panose="020B0204020104020204" pitchFamily="34" charset="0"/>
                <a:ea typeface="Calibri" pitchFamily="34" charset="-122"/>
                <a:cs typeface="Calibri" pitchFamily="34" charset="-120"/>
              </a:rPr>
              <a:t>Get to know each other</a:t>
            </a:r>
            <a:endParaRPr lang="en-US" sz="1500" dirty="0">
              <a:latin typeface="Abadi ExtraLight" panose="020B0204020104020204" pitchFamily="34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457200" y="2286000"/>
            <a:ext cx="8229600" cy="713232"/>
          </a:xfrm>
          <a:prstGeom prst="roundRect">
            <a:avLst>
              <a:gd name="adj" fmla="val 12821"/>
            </a:avLst>
          </a:prstGeom>
          <a:solidFill>
            <a:srgbClr val="FAF7FF"/>
          </a:solidFill>
          <a:ln w="12700">
            <a:solidFill>
              <a:srgbClr val="D8C8F0"/>
            </a:solidFill>
            <a:prstDash val="solid"/>
          </a:ln>
          <a:effectLst>
            <a:outerShdw blurRad="101600" dist="25400" dir="2700000" algn="bl" rotWithShape="0">
              <a:srgbClr val="4A1DA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badi ExtraLight" panose="020B0204020104020204" pitchFamily="34" charset="0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2423160"/>
            <a:ext cx="411480" cy="41148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143000" y="2331720"/>
            <a:ext cx="7315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E1065"/>
                </a:solidFill>
                <a:latin typeface="Abadi ExtraLight" panose="020B0204020104020204" pitchFamily="34" charset="0"/>
                <a:ea typeface="Calibri" pitchFamily="34" charset="-122"/>
                <a:cs typeface="Calibri" pitchFamily="34" charset="-120"/>
              </a:rPr>
              <a:t>Set our group agreements together</a:t>
            </a:r>
            <a:endParaRPr lang="en-US" sz="1500" dirty="0">
              <a:latin typeface="Abadi ExtraLight" panose="020B0204020104020204" pitchFamily="34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457200" y="3154680"/>
            <a:ext cx="8229600" cy="713232"/>
          </a:xfrm>
          <a:prstGeom prst="roundRect">
            <a:avLst>
              <a:gd name="adj" fmla="val 12821"/>
            </a:avLst>
          </a:prstGeom>
          <a:solidFill>
            <a:srgbClr val="F5F0FF"/>
          </a:solidFill>
          <a:ln w="12700">
            <a:solidFill>
              <a:srgbClr val="D8C8F0"/>
            </a:solidFill>
            <a:prstDash val="solid"/>
          </a:ln>
          <a:effectLst>
            <a:outerShdw blurRad="101600" dist="25400" dir="2700000" algn="bl" rotWithShape="0">
              <a:srgbClr val="4A1DA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badi ExtraLight" panose="020B0204020104020204" pitchFamily="34" charset="0"/>
            </a:endParaRPr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3291840"/>
            <a:ext cx="411480" cy="41148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143000" y="3200400"/>
            <a:ext cx="7315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E1065"/>
                </a:solidFill>
                <a:latin typeface="Abadi ExtraLight" panose="020B0204020104020204" pitchFamily="34" charset="0"/>
                <a:ea typeface="Calibri" pitchFamily="34" charset="-122"/>
                <a:cs typeface="Calibri" pitchFamily="34" charset="-120"/>
              </a:rPr>
              <a:t>Understand the aim and structure of this program</a:t>
            </a:r>
            <a:endParaRPr lang="en-US" sz="1500" dirty="0">
              <a:latin typeface="Abadi ExtraLight" panose="020B0204020104020204" pitchFamily="34" charset="0"/>
            </a:endParaRPr>
          </a:p>
        </p:txBody>
      </p:sp>
      <p:sp>
        <p:nvSpPr>
          <p:cNvPr id="13" name="Shape 8"/>
          <p:cNvSpPr/>
          <p:nvPr/>
        </p:nvSpPr>
        <p:spPr>
          <a:xfrm>
            <a:off x="457200" y="4023360"/>
            <a:ext cx="8229600" cy="713232"/>
          </a:xfrm>
          <a:prstGeom prst="roundRect">
            <a:avLst>
              <a:gd name="adj" fmla="val 12821"/>
            </a:avLst>
          </a:prstGeom>
          <a:solidFill>
            <a:srgbClr val="FAF7FF"/>
          </a:solidFill>
          <a:ln w="12700">
            <a:solidFill>
              <a:srgbClr val="D8C8F0"/>
            </a:solidFill>
            <a:prstDash val="solid"/>
          </a:ln>
          <a:effectLst>
            <a:outerShdw blurRad="101600" dist="25400" dir="2700000" algn="bl" rotWithShape="0">
              <a:srgbClr val="4A1DA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badi ExtraLight" panose="020B0204020104020204" pitchFamily="34" charset="0"/>
            </a:endParaRPr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4160520"/>
            <a:ext cx="411480" cy="41148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143000" y="4069080"/>
            <a:ext cx="7315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E1065"/>
                </a:solidFill>
                <a:latin typeface="Abadi ExtraLight" panose="020B0204020104020204" pitchFamily="34" charset="0"/>
                <a:ea typeface="Calibri" pitchFamily="34" charset="-122"/>
                <a:cs typeface="Calibri" pitchFamily="34" charset="-120"/>
              </a:rPr>
              <a:t>Start building strong communication skills</a:t>
            </a:r>
            <a:endParaRPr lang="en-US" sz="1500" dirty="0">
              <a:latin typeface="Abadi ExtraLight" panose="020B0204020104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5C2D9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0" y="3200400"/>
            <a:ext cx="2286000" cy="2286000"/>
          </a:xfrm>
          <a:prstGeom prst="ellipse">
            <a:avLst/>
          </a:prstGeom>
          <a:solidFill>
            <a:srgbClr val="7B3FBE">
              <a:alpha val="45000"/>
            </a:srgbClr>
          </a:solidFill>
          <a:ln w="12700">
            <a:solidFill>
              <a:srgbClr val="7B3FBE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292608"/>
            <a:ext cx="640080" cy="64008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32004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500" dirty="0">
                <a:solidFill>
                  <a:srgbClr val="EDE0FF"/>
                </a:solidFill>
                <a:latin typeface="Abadi ExtraLight" panose="020B0204020104020204" pitchFamily="34" charset="0"/>
                <a:ea typeface="Calibri" pitchFamily="34" charset="-122"/>
                <a:cs typeface="Calibri" pitchFamily="34" charset="-120"/>
              </a:rPr>
              <a:t>ICE BREAKER</a:t>
            </a:r>
            <a:endParaRPr lang="en-US" sz="1300" dirty="0">
              <a:latin typeface="Abadi ExtraLight" panose="020B0204020104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02920" y="777240"/>
            <a:ext cx="7772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FFFFFF"/>
                </a:solidFill>
                <a:latin typeface="Abadi" panose="020B0604020104020204" pitchFamily="34" charset="0"/>
                <a:ea typeface="Cambria" pitchFamily="34" charset="-122"/>
                <a:cs typeface="Cambria" pitchFamily="34" charset="-120"/>
              </a:rPr>
              <a:t>The Name Game</a:t>
            </a:r>
            <a:endParaRPr lang="en-US" sz="3800" dirty="0">
              <a:latin typeface="Abadi" panose="020B0604020104020204" pitchFamily="34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502920" y="1874520"/>
            <a:ext cx="4114800" cy="1051560"/>
          </a:xfrm>
          <a:prstGeom prst="roundRect">
            <a:avLst>
              <a:gd name="adj" fmla="val 10435"/>
            </a:avLst>
          </a:prstGeom>
          <a:solidFill>
            <a:srgbClr val="FFFFFF"/>
          </a:solidFill>
          <a:ln w="12700">
            <a:solidFill>
              <a:srgbClr val="D8C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612648" y="2103120"/>
            <a:ext cx="548640" cy="548640"/>
          </a:xfrm>
          <a:prstGeom prst="ellipse">
            <a:avLst/>
          </a:prstGeom>
          <a:solidFill>
            <a:srgbClr val="5C2D91"/>
          </a:solidFill>
          <a:ln w="12700">
            <a:solidFill>
              <a:srgbClr val="5C2D9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12648" y="21031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280160" y="1965960"/>
            <a:ext cx="3200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E10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 in a circle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502920" y="3108960"/>
            <a:ext cx="4114800" cy="1051560"/>
          </a:xfrm>
          <a:prstGeom prst="roundRect">
            <a:avLst>
              <a:gd name="adj" fmla="val 10435"/>
            </a:avLst>
          </a:prstGeom>
          <a:solidFill>
            <a:srgbClr val="FFFFFF"/>
          </a:solidFill>
          <a:ln w="12700">
            <a:solidFill>
              <a:srgbClr val="D8C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612648" y="3337560"/>
            <a:ext cx="548640" cy="548640"/>
          </a:xfrm>
          <a:prstGeom prst="ellipse">
            <a:avLst/>
          </a:prstGeom>
          <a:solidFill>
            <a:srgbClr val="5C2D91"/>
          </a:solidFill>
          <a:ln w="12700">
            <a:solidFill>
              <a:srgbClr val="5C2D9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12648" y="33375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280160" y="3200400"/>
            <a:ext cx="3200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E10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Say your name + something you love that starts with it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4846320" y="1874520"/>
            <a:ext cx="4114800" cy="1051560"/>
          </a:xfrm>
          <a:prstGeom prst="roundRect">
            <a:avLst>
              <a:gd name="adj" fmla="val 10435"/>
            </a:avLst>
          </a:prstGeom>
          <a:solidFill>
            <a:srgbClr val="FFFFFF"/>
          </a:solidFill>
          <a:ln w="12700">
            <a:solidFill>
              <a:srgbClr val="D8C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4956048" y="2103120"/>
            <a:ext cx="548640" cy="548640"/>
          </a:xfrm>
          <a:prstGeom prst="ellipse">
            <a:avLst/>
          </a:prstGeom>
          <a:solidFill>
            <a:srgbClr val="5C2D91"/>
          </a:solidFill>
          <a:ln w="12700">
            <a:solidFill>
              <a:srgbClr val="5C2D9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4956048" y="21031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5623560" y="1965960"/>
            <a:ext cx="3200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E10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your name on the flip chart</a:t>
            </a:r>
            <a:endParaRPr lang="en-US" sz="1300" dirty="0"/>
          </a:p>
        </p:txBody>
      </p:sp>
      <p:sp>
        <p:nvSpPr>
          <p:cNvPr id="18" name="Shape 15"/>
          <p:cNvSpPr/>
          <p:nvPr/>
        </p:nvSpPr>
        <p:spPr>
          <a:xfrm>
            <a:off x="4846320" y="3108960"/>
            <a:ext cx="4114800" cy="1051560"/>
          </a:xfrm>
          <a:prstGeom prst="roundRect">
            <a:avLst>
              <a:gd name="adj" fmla="val 10435"/>
            </a:avLst>
          </a:prstGeom>
          <a:solidFill>
            <a:srgbClr val="FFFFFF"/>
          </a:solidFill>
          <a:ln w="12700">
            <a:solidFill>
              <a:srgbClr val="D8C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4956048" y="3337560"/>
            <a:ext cx="548640" cy="548640"/>
          </a:xfrm>
          <a:prstGeom prst="ellipse">
            <a:avLst/>
          </a:prstGeom>
          <a:solidFill>
            <a:srgbClr val="5C2D91"/>
          </a:solidFill>
          <a:ln w="12700">
            <a:solidFill>
              <a:srgbClr val="5C2D9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4956048" y="33375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5623560" y="3200400"/>
            <a:ext cx="3200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E10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person repeats the names before theirs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502920" y="452628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EDE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Time: ~10 minutes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0"/>
          </a:xfrm>
          <a:prstGeom prst="rect">
            <a:avLst/>
          </a:prstGeom>
          <a:solidFill>
            <a:srgbClr val="5C2D91"/>
          </a:solidFill>
          <a:ln w="12700">
            <a:solidFill>
              <a:srgbClr val="5C2D91"/>
            </a:solidFill>
            <a:prstDash val="solid"/>
          </a:ln>
        </p:spPr>
        <p:txBody>
          <a:bodyPr/>
          <a:lstStyle/>
          <a:p>
            <a:endParaRPr lang="en-US">
              <a:latin typeface="Abadi ExtraLight" panose="020B0204020104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0"/>
            <a:ext cx="8229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Abadi ExtraLight" panose="020B0204020104020204" pitchFamily="34" charset="0"/>
                <a:ea typeface="Cambria" pitchFamily="34" charset="-122"/>
                <a:cs typeface="Cambria" pitchFamily="34" charset="-120"/>
              </a:rPr>
              <a:t>About This Program</a:t>
            </a:r>
            <a:endParaRPr lang="en-US" sz="2600" dirty="0">
              <a:latin typeface="Abadi ExtraLight" panose="020B0204020104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11480" y="1325880"/>
            <a:ext cx="4069080" cy="1463040"/>
          </a:xfrm>
          <a:prstGeom prst="roundRect">
            <a:avLst>
              <a:gd name="adj" fmla="val 7500"/>
            </a:avLst>
          </a:prstGeom>
          <a:solidFill>
            <a:srgbClr val="F5F0FF"/>
          </a:solidFill>
          <a:ln w="12700">
            <a:solidFill>
              <a:srgbClr val="D8C8F0"/>
            </a:solidFill>
            <a:prstDash val="solid"/>
          </a:ln>
          <a:effectLst>
            <a:outerShdw blurRad="101600" dist="25400" dir="2700000" algn="bl" rotWithShape="0">
              <a:srgbClr val="4A1DA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badi ExtraLight" panose="020B0204020104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76072" y="1508760"/>
            <a:ext cx="384048" cy="384048"/>
          </a:xfrm>
          <a:prstGeom prst="ellipse">
            <a:avLst/>
          </a:prstGeom>
          <a:solidFill>
            <a:srgbClr val="5C2D91"/>
          </a:solidFill>
          <a:ln w="12700">
            <a:solidFill>
              <a:srgbClr val="5C2D91"/>
            </a:solidFill>
            <a:prstDash val="solid"/>
          </a:ln>
        </p:spPr>
        <p:txBody>
          <a:bodyPr/>
          <a:lstStyle/>
          <a:p>
            <a:endParaRPr lang="en-US">
              <a:latin typeface="Abadi ExtraLight" panose="020B0204020104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576072" y="1508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badi ExtraLight" panose="020B0204020104020204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>
              <a:latin typeface="Abadi ExtraLight" panose="020B0204020104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069848" y="1453896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5C2D91"/>
                </a:solidFill>
                <a:latin typeface="Abadi ExtraLight" panose="020B0204020104020204" pitchFamily="34" charset="0"/>
                <a:ea typeface="Calibri" pitchFamily="34" charset="-122"/>
                <a:cs typeface="Calibri" pitchFamily="34" charset="-120"/>
              </a:rPr>
              <a:t>Why this program exists</a:t>
            </a:r>
            <a:endParaRPr lang="en-US" sz="1300" dirty="0">
              <a:latin typeface="Abadi ExtraLight" panose="020B0204020104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1069848" y="1929384"/>
            <a:ext cx="3291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E1065"/>
                </a:solidFill>
                <a:latin typeface="Abadi ExtraLight" panose="020B0204020104020204" pitchFamily="34" charset="0"/>
                <a:ea typeface="Calibri" pitchFamily="34" charset="-122"/>
                <a:cs typeface="Calibri" pitchFamily="34" charset="-120"/>
              </a:rPr>
              <a:t>Purpose, goals, and who it's for</a:t>
            </a:r>
            <a:endParaRPr lang="en-US" sz="1150" dirty="0">
              <a:latin typeface="Abadi ExtraLight" panose="020B0204020104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754880" y="1325880"/>
            <a:ext cx="4069080" cy="1463040"/>
          </a:xfrm>
          <a:prstGeom prst="roundRect">
            <a:avLst>
              <a:gd name="adj" fmla="val 7500"/>
            </a:avLst>
          </a:prstGeom>
          <a:solidFill>
            <a:srgbClr val="F5F0FF"/>
          </a:solidFill>
          <a:ln w="12700">
            <a:solidFill>
              <a:srgbClr val="D8C8F0"/>
            </a:solidFill>
            <a:prstDash val="solid"/>
          </a:ln>
          <a:effectLst>
            <a:outerShdw blurRad="101600" dist="25400" dir="2700000" algn="bl" rotWithShape="0">
              <a:srgbClr val="4A1DA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badi ExtraLight" panose="020B0204020104020204" pitchFamily="34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919472" y="1508760"/>
            <a:ext cx="384048" cy="384048"/>
          </a:xfrm>
          <a:prstGeom prst="ellipse">
            <a:avLst/>
          </a:prstGeom>
          <a:solidFill>
            <a:srgbClr val="5C2D91"/>
          </a:solidFill>
          <a:ln w="12700">
            <a:solidFill>
              <a:srgbClr val="5C2D91"/>
            </a:solidFill>
            <a:prstDash val="solid"/>
          </a:ln>
        </p:spPr>
        <p:txBody>
          <a:bodyPr/>
          <a:lstStyle/>
          <a:p>
            <a:endParaRPr lang="en-US">
              <a:latin typeface="Abadi ExtraLight" panose="020B0204020104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919472" y="1508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badi ExtraLight" panose="020B0204020104020204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>
              <a:latin typeface="Abadi ExtraLight" panose="020B0204020104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5413248" y="1453896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5C2D91"/>
                </a:solidFill>
                <a:latin typeface="Abadi ExtraLight" panose="020B0204020104020204" pitchFamily="34" charset="0"/>
                <a:ea typeface="Calibri" pitchFamily="34" charset="-122"/>
                <a:cs typeface="Calibri" pitchFamily="34" charset="-120"/>
              </a:rPr>
              <a:t>What we expect from you</a:t>
            </a:r>
            <a:endParaRPr lang="en-US" sz="1300" dirty="0">
              <a:latin typeface="Abadi ExtraLight" panose="020B0204020104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5413248" y="1929384"/>
            <a:ext cx="3291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E1065"/>
                </a:solidFill>
                <a:latin typeface="Abadi ExtraLight" panose="020B0204020104020204" pitchFamily="34" charset="0"/>
                <a:ea typeface="Calibri" pitchFamily="34" charset="-122"/>
                <a:cs typeface="Calibri" pitchFamily="34" charset="-120"/>
              </a:rPr>
              <a:t>Commitments, conduct, accountability</a:t>
            </a:r>
            <a:endParaRPr lang="en-US" sz="1150" dirty="0">
              <a:latin typeface="Abadi ExtraLight" panose="020B0204020104020204" pitchFamily="34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11480" y="2971800"/>
            <a:ext cx="4069080" cy="1463040"/>
          </a:xfrm>
          <a:prstGeom prst="roundRect">
            <a:avLst>
              <a:gd name="adj" fmla="val 7500"/>
            </a:avLst>
          </a:prstGeom>
          <a:solidFill>
            <a:srgbClr val="F5F0FF"/>
          </a:solidFill>
          <a:ln w="12700">
            <a:solidFill>
              <a:srgbClr val="D8C8F0"/>
            </a:solidFill>
            <a:prstDash val="solid"/>
          </a:ln>
          <a:effectLst>
            <a:outerShdw blurRad="101600" dist="25400" dir="2700000" algn="bl" rotWithShape="0">
              <a:srgbClr val="4A1DA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badi ExtraLight" panose="020B0204020104020204" pitchFamily="34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576072" y="3154680"/>
            <a:ext cx="384048" cy="384048"/>
          </a:xfrm>
          <a:prstGeom prst="ellipse">
            <a:avLst/>
          </a:prstGeom>
          <a:solidFill>
            <a:srgbClr val="5C2D91"/>
          </a:solidFill>
          <a:ln w="12700">
            <a:solidFill>
              <a:srgbClr val="5C2D91"/>
            </a:solidFill>
            <a:prstDash val="solid"/>
          </a:ln>
        </p:spPr>
        <p:txBody>
          <a:bodyPr/>
          <a:lstStyle/>
          <a:p>
            <a:endParaRPr lang="en-US">
              <a:latin typeface="Abadi ExtraLight" panose="020B0204020104020204" pitchFamily="34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576072" y="31546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badi ExtraLight" panose="020B0204020104020204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>
              <a:latin typeface="Abadi ExtraLight" panose="020B0204020104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069848" y="3099816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5C2D91"/>
                </a:solidFill>
                <a:latin typeface="Abadi ExtraLight" panose="020B0204020104020204" pitchFamily="34" charset="0"/>
                <a:ea typeface="Calibri" pitchFamily="34" charset="-122"/>
                <a:cs typeface="Calibri" pitchFamily="34" charset="-120"/>
              </a:rPr>
              <a:t>The schedule</a:t>
            </a:r>
            <a:endParaRPr lang="en-US" sz="1300" dirty="0">
              <a:latin typeface="Abadi ExtraLight" panose="020B0204020104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069848" y="3575304"/>
            <a:ext cx="3291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E1065"/>
                </a:solidFill>
                <a:latin typeface="Abadi ExtraLight" panose="020B0204020104020204" pitchFamily="34" charset="0"/>
                <a:ea typeface="Calibri" pitchFamily="34" charset="-122"/>
                <a:cs typeface="Calibri" pitchFamily="34" charset="-120"/>
              </a:rPr>
              <a:t>Skills training + mentorship sessions</a:t>
            </a:r>
            <a:endParaRPr lang="en-US" sz="1150" dirty="0">
              <a:latin typeface="Abadi ExtraLight" panose="020B0204020104020204" pitchFamily="34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4754880" y="2971800"/>
            <a:ext cx="4069080" cy="1463040"/>
          </a:xfrm>
          <a:prstGeom prst="roundRect">
            <a:avLst>
              <a:gd name="adj" fmla="val 7500"/>
            </a:avLst>
          </a:prstGeom>
          <a:solidFill>
            <a:srgbClr val="EDE0FF"/>
          </a:solidFill>
          <a:ln w="12700">
            <a:solidFill>
              <a:srgbClr val="7B3FBE"/>
            </a:solidFill>
            <a:prstDash val="solid"/>
          </a:ln>
          <a:effectLst>
            <a:outerShdw blurRad="101600" dist="25400" dir="2700000" algn="bl" rotWithShape="0">
              <a:srgbClr val="4A1DA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badi ExtraLight" panose="020B0204020104020204" pitchFamily="34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4919472" y="3154680"/>
            <a:ext cx="384048" cy="384048"/>
          </a:xfrm>
          <a:prstGeom prst="ellipse">
            <a:avLst/>
          </a:prstGeom>
          <a:solidFill>
            <a:srgbClr val="7B3FBE"/>
          </a:solidFill>
          <a:ln w="12700">
            <a:solidFill>
              <a:srgbClr val="7B3FBE"/>
            </a:solidFill>
            <a:prstDash val="solid"/>
          </a:ln>
        </p:spPr>
        <p:txBody>
          <a:bodyPr/>
          <a:lstStyle/>
          <a:p>
            <a:endParaRPr lang="en-US">
              <a:latin typeface="Abadi ExtraLight" panose="020B0204020104020204" pitchFamily="34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919472" y="31546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badi ExtraLight" panose="020B0204020104020204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>
              <a:latin typeface="Abadi ExtraLight" panose="020B0204020104020204" pitchFamily="34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5413248" y="3099816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5C2D91"/>
                </a:solidFill>
                <a:latin typeface="Abadi ExtraLight" panose="020B0204020104020204" pitchFamily="34" charset="0"/>
                <a:ea typeface="Calibri" pitchFamily="34" charset="-122"/>
                <a:cs typeface="Calibri" pitchFamily="34" charset="-120"/>
              </a:rPr>
              <a:t>What do YOU want to get out of this?</a:t>
            </a:r>
            <a:endParaRPr lang="en-US" sz="1300" dirty="0">
              <a:latin typeface="Abadi ExtraLight" panose="020B0204020104020204" pitchFamily="34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5413248" y="3575304"/>
            <a:ext cx="3291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E1065"/>
                </a:solidFill>
                <a:latin typeface="Abadi ExtraLight" panose="020B0204020104020204" pitchFamily="34" charset="0"/>
                <a:ea typeface="Calibri" pitchFamily="34" charset="-122"/>
                <a:cs typeface="Calibri" pitchFamily="34" charset="-120"/>
              </a:rPr>
              <a:t>Open floor — your goals matter</a:t>
            </a:r>
            <a:endParaRPr lang="en-US" sz="1150" dirty="0">
              <a:latin typeface="Abadi ExtraLight" panose="020B0204020104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5C2D9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0" y="-731520"/>
            <a:ext cx="4114800" cy="4114800"/>
          </a:xfrm>
          <a:prstGeom prst="ellipse">
            <a:avLst/>
          </a:prstGeom>
          <a:solidFill>
            <a:srgbClr val="7B3FBE">
              <a:alpha val="45000"/>
            </a:srgbClr>
          </a:solidFill>
          <a:ln w="12700">
            <a:solidFill>
              <a:srgbClr val="7B3FBE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57200"/>
            <a:ext cx="777240" cy="6858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63040" y="475488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EDE0FF"/>
                </a:solidFill>
                <a:latin typeface="Abadi ExtraLight" panose="020B0204020104020204" pitchFamily="34" charset="0"/>
                <a:ea typeface="Calibri" pitchFamily="34" charset="-122"/>
                <a:cs typeface="Calibri" pitchFamily="34" charset="-120"/>
              </a:rPr>
              <a:t>COMMUNICATION SKILLS</a:t>
            </a:r>
            <a:endParaRPr lang="en-US" sz="1300" dirty="0">
              <a:latin typeface="Abadi ExtraLight" panose="020B0204020104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48640" y="1097280"/>
            <a:ext cx="77724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Abadi ExtraLight" panose="020B0204020104020204" pitchFamily="34" charset="0"/>
                <a:ea typeface="Cambria" pitchFamily="34" charset="-122"/>
                <a:cs typeface="Cambria" pitchFamily="34" charset="-120"/>
              </a:rPr>
              <a:t>Your voice is</a:t>
            </a:r>
            <a:endParaRPr lang="en-US" sz="4200" dirty="0">
              <a:latin typeface="Abadi ExtraLight" panose="020B0204020104020204" pitchFamily="34" charset="0"/>
            </a:endParaRPr>
          </a:p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Abadi ExtraLight" panose="020B0204020104020204" pitchFamily="34" charset="0"/>
                <a:ea typeface="Cambria" pitchFamily="34" charset="-122"/>
                <a:cs typeface="Cambria" pitchFamily="34" charset="-120"/>
              </a:rPr>
              <a:t>your superpower.</a:t>
            </a:r>
            <a:endParaRPr lang="en-US" sz="4200" dirty="0">
              <a:latin typeface="Abadi ExtraLight" panose="020B0204020104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48640" y="3063240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EDE0FF"/>
                </a:solidFill>
                <a:latin typeface="Abadi ExtraLight" panose="020B0204020104020204" pitchFamily="34" charset="0"/>
                <a:ea typeface="Calibri" pitchFamily="34" charset="-122"/>
                <a:cs typeface="Calibri" pitchFamily="34" charset="-120"/>
              </a:rPr>
              <a:t>How we say things shapes how the world responds to us.</a:t>
            </a:r>
            <a:endParaRPr lang="en-US" sz="1600" dirty="0">
              <a:latin typeface="Abadi ExtraLight" panose="020B0204020104020204" pitchFamily="34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548640" y="3931920"/>
            <a:ext cx="3474720" cy="548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>
              <a:latin typeface="Abadi ExtraLight" panose="020B0204020104020204" pitchFamily="3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548640" y="393192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5C2D91"/>
                </a:solidFill>
                <a:latin typeface="Abadi ExtraLight" panose="020B0204020104020204" pitchFamily="34" charset="0"/>
                <a:ea typeface="Calibri" pitchFamily="34" charset="-122"/>
                <a:cs typeface="Calibri" pitchFamily="34" charset="-120"/>
              </a:rPr>
              <a:t>Time: 40 minutes</a:t>
            </a:r>
            <a:endParaRPr lang="en-US" sz="1300" dirty="0">
              <a:latin typeface="Abadi ExtraLight" panose="020B0204020104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0"/>
          </a:xfrm>
          <a:prstGeom prst="rect">
            <a:avLst/>
          </a:prstGeom>
          <a:solidFill>
            <a:srgbClr val="5C2D91"/>
          </a:solidFill>
          <a:ln w="12700">
            <a:solidFill>
              <a:srgbClr val="5C2D91"/>
            </a:solidFill>
            <a:prstDash val="solid"/>
          </a:ln>
        </p:spPr>
        <p:txBody>
          <a:bodyPr/>
          <a:lstStyle/>
          <a:p>
            <a:endParaRPr lang="en-US">
              <a:latin typeface="Abadi" panose="020B0604020104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0"/>
            <a:ext cx="84124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FFFFFF"/>
                </a:solidFill>
                <a:latin typeface="Abadi" panose="020B0604020104020204" pitchFamily="34" charset="0"/>
                <a:ea typeface="Cambria" pitchFamily="34" charset="-122"/>
                <a:cs typeface="Cambria" pitchFamily="34" charset="-120"/>
              </a:rPr>
              <a:t>What Does Good Communication Look Like?</a:t>
            </a:r>
            <a:endParaRPr lang="en-US" sz="2300" dirty="0">
              <a:latin typeface="Abadi" panose="020B0604020104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365760" y="1298448"/>
            <a:ext cx="2743200" cy="1508760"/>
          </a:xfrm>
          <a:prstGeom prst="roundRect">
            <a:avLst>
              <a:gd name="adj" fmla="val 6061"/>
            </a:avLst>
          </a:prstGeom>
          <a:solidFill>
            <a:srgbClr val="FAF7FF"/>
          </a:solidFill>
          <a:ln w="12700">
            <a:solidFill>
              <a:srgbClr val="D8C8F0"/>
            </a:solidFill>
            <a:prstDash val="solid"/>
          </a:ln>
          <a:effectLst>
            <a:outerShdw blurRad="101600" dist="25400" dir="2700000" algn="bl" rotWithShape="0">
              <a:srgbClr val="4A1DA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badi" panose="020B0604020104020204" pitchFamily="34" charset="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1463040"/>
            <a:ext cx="384048" cy="38404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60120" y="1463040"/>
            <a:ext cx="2057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5C2D91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Active Listening</a:t>
            </a:r>
            <a:endParaRPr lang="en-US" sz="1200" dirty="0">
              <a:latin typeface="Abadi" panose="020B0604020104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475488" y="1920240"/>
            <a:ext cx="2514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E1065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Give full attention — face the speaker, make eye contact, don't interrupt</a:t>
            </a:r>
            <a:endParaRPr lang="en-US" sz="1050" dirty="0">
              <a:latin typeface="Abadi" panose="020B0604020104020204" pitchFamily="34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3337560" y="1298448"/>
            <a:ext cx="2743200" cy="1508760"/>
          </a:xfrm>
          <a:prstGeom prst="roundRect">
            <a:avLst>
              <a:gd name="adj" fmla="val 6061"/>
            </a:avLst>
          </a:prstGeom>
          <a:solidFill>
            <a:srgbClr val="FAF7FF"/>
          </a:solidFill>
          <a:ln w="12700">
            <a:solidFill>
              <a:srgbClr val="D8C8F0"/>
            </a:solidFill>
            <a:prstDash val="solid"/>
          </a:ln>
          <a:effectLst>
            <a:outerShdw blurRad="101600" dist="25400" dir="2700000" algn="bl" rotWithShape="0">
              <a:srgbClr val="4A1DA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badi" panose="020B0604020104020204" pitchFamily="34" charset="0"/>
            </a:endParaRPr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4720" y="1463040"/>
            <a:ext cx="384048" cy="38404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931920" y="1463040"/>
            <a:ext cx="2057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5C2D91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Negotiation</a:t>
            </a:r>
            <a:endParaRPr lang="en-US" sz="1200" dirty="0">
              <a:latin typeface="Abadi" panose="020B0604020104020204" pitchFamily="34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3447288" y="1920240"/>
            <a:ext cx="2514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E1065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Work toward solutions that respect both sides, especially in sensitive situations</a:t>
            </a:r>
            <a:endParaRPr lang="en-US" sz="1050" dirty="0">
              <a:latin typeface="Abadi" panose="020B0604020104020204" pitchFamily="34" charset="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6309360" y="1298448"/>
            <a:ext cx="2743200" cy="1508760"/>
          </a:xfrm>
          <a:prstGeom prst="roundRect">
            <a:avLst>
              <a:gd name="adj" fmla="val 6061"/>
            </a:avLst>
          </a:prstGeom>
          <a:solidFill>
            <a:srgbClr val="FAF7FF"/>
          </a:solidFill>
          <a:ln w="12700">
            <a:solidFill>
              <a:srgbClr val="D8C8F0"/>
            </a:solidFill>
            <a:prstDash val="solid"/>
          </a:ln>
          <a:effectLst>
            <a:outerShdw blurRad="101600" dist="25400" dir="2700000" algn="bl" rotWithShape="0">
              <a:srgbClr val="4A1DA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badi" panose="020B0604020104020204" pitchFamily="34" charset="0"/>
            </a:endParaRPr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6520" y="1463040"/>
            <a:ext cx="384048" cy="38404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903720" y="1463040"/>
            <a:ext cx="2057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5C2D91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Facts-Based Communication</a:t>
            </a:r>
            <a:endParaRPr lang="en-US" sz="1200" dirty="0">
              <a:latin typeface="Abadi" panose="020B0604020104020204" pitchFamily="34" charset="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6419088" y="1920240"/>
            <a:ext cx="2514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E1065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Back your points with real information and data, not just feelings</a:t>
            </a:r>
            <a:endParaRPr lang="en-US" sz="1050" dirty="0">
              <a:latin typeface="Abadi" panose="020B0604020104020204" pitchFamily="34" charset="0"/>
            </a:endParaRPr>
          </a:p>
        </p:txBody>
      </p:sp>
      <p:sp>
        <p:nvSpPr>
          <p:cNvPr id="16" name="Shape 11"/>
          <p:cNvSpPr/>
          <p:nvPr/>
        </p:nvSpPr>
        <p:spPr>
          <a:xfrm>
            <a:off x="365760" y="2907792"/>
            <a:ext cx="2743200" cy="1508760"/>
          </a:xfrm>
          <a:prstGeom prst="roundRect">
            <a:avLst>
              <a:gd name="adj" fmla="val 6061"/>
            </a:avLst>
          </a:prstGeom>
          <a:solidFill>
            <a:srgbClr val="FAF7FF"/>
          </a:solidFill>
          <a:ln w="12700">
            <a:solidFill>
              <a:srgbClr val="D8C8F0"/>
            </a:solidFill>
            <a:prstDash val="solid"/>
          </a:ln>
          <a:effectLst>
            <a:outerShdw blurRad="101600" dist="25400" dir="2700000" algn="bl" rotWithShape="0">
              <a:srgbClr val="4A1DA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badi" panose="020B0604020104020204" pitchFamily="34" charset="0"/>
            </a:endParaRPr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920" y="3072384"/>
            <a:ext cx="384048" cy="38404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960120" y="3072384"/>
            <a:ext cx="2057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5C2D91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Asking for Clarity</a:t>
            </a:r>
            <a:endParaRPr lang="en-US" sz="1200" dirty="0">
              <a:latin typeface="Abadi" panose="020B0604020104020204" pitchFamily="34" charset="0"/>
            </a:endParaRPr>
          </a:p>
        </p:txBody>
      </p:sp>
      <p:sp>
        <p:nvSpPr>
          <p:cNvPr id="19" name="Text 13"/>
          <p:cNvSpPr/>
          <p:nvPr/>
        </p:nvSpPr>
        <p:spPr>
          <a:xfrm>
            <a:off x="475488" y="3529584"/>
            <a:ext cx="2514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E1065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Ask follow-up questions — make sure you fully understand before responding</a:t>
            </a:r>
            <a:endParaRPr lang="en-US" sz="1050" dirty="0">
              <a:latin typeface="Abadi" panose="020B0604020104020204" pitchFamily="34" charset="0"/>
            </a:endParaRPr>
          </a:p>
        </p:txBody>
      </p:sp>
      <p:sp>
        <p:nvSpPr>
          <p:cNvPr id="20" name="Shape 14"/>
          <p:cNvSpPr/>
          <p:nvPr/>
        </p:nvSpPr>
        <p:spPr>
          <a:xfrm>
            <a:off x="3337560" y="2907792"/>
            <a:ext cx="2743200" cy="1508760"/>
          </a:xfrm>
          <a:prstGeom prst="roundRect">
            <a:avLst>
              <a:gd name="adj" fmla="val 6061"/>
            </a:avLst>
          </a:prstGeom>
          <a:solidFill>
            <a:srgbClr val="FAF7FF"/>
          </a:solidFill>
          <a:ln w="12700">
            <a:solidFill>
              <a:srgbClr val="D8C8F0"/>
            </a:solidFill>
            <a:prstDash val="solid"/>
          </a:ln>
          <a:effectLst>
            <a:outerShdw blurRad="101600" dist="25400" dir="2700000" algn="bl" rotWithShape="0">
              <a:srgbClr val="4A1DA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badi" panose="020B0604020104020204" pitchFamily="34" charset="0"/>
            </a:endParaRPr>
          </a:p>
        </p:txBody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74720" y="3072384"/>
            <a:ext cx="384048" cy="38404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3931920" y="3072384"/>
            <a:ext cx="2057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5C2D91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Empathy</a:t>
            </a:r>
            <a:endParaRPr lang="en-US" sz="1200" dirty="0">
              <a:latin typeface="Abadi" panose="020B0604020104020204" pitchFamily="34" charset="0"/>
            </a:endParaRPr>
          </a:p>
        </p:txBody>
      </p:sp>
      <p:sp>
        <p:nvSpPr>
          <p:cNvPr id="23" name="Text 16"/>
          <p:cNvSpPr/>
          <p:nvPr/>
        </p:nvSpPr>
        <p:spPr>
          <a:xfrm>
            <a:off x="3447288" y="3529584"/>
            <a:ext cx="2514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E1065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Try to understand and respect other points of view, even when you disagree</a:t>
            </a:r>
            <a:endParaRPr lang="en-US" sz="1050" dirty="0">
              <a:latin typeface="Abadi" panose="020B0604020104020204" pitchFamily="34" charset="0"/>
            </a:endParaRPr>
          </a:p>
        </p:txBody>
      </p:sp>
      <p:sp>
        <p:nvSpPr>
          <p:cNvPr id="24" name="Shape 17"/>
          <p:cNvSpPr/>
          <p:nvPr/>
        </p:nvSpPr>
        <p:spPr>
          <a:xfrm>
            <a:off x="6309360" y="2907792"/>
            <a:ext cx="2743200" cy="1508760"/>
          </a:xfrm>
          <a:prstGeom prst="roundRect">
            <a:avLst>
              <a:gd name="adj" fmla="val 6061"/>
            </a:avLst>
          </a:prstGeom>
          <a:solidFill>
            <a:srgbClr val="FAF7FF"/>
          </a:solidFill>
          <a:ln w="12700">
            <a:solidFill>
              <a:srgbClr val="D8C8F0"/>
            </a:solidFill>
            <a:prstDash val="solid"/>
          </a:ln>
          <a:effectLst>
            <a:outerShdw blurRad="101600" dist="25400" dir="2700000" algn="bl" rotWithShape="0">
              <a:srgbClr val="4A1DA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badi" panose="020B0604020104020204" pitchFamily="34" charset="0"/>
            </a:endParaRPr>
          </a:p>
        </p:txBody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46520" y="3072384"/>
            <a:ext cx="384048" cy="384048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6903720" y="3072384"/>
            <a:ext cx="2057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5C2D91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Confident Speaking</a:t>
            </a:r>
            <a:endParaRPr lang="en-US" sz="1200" dirty="0">
              <a:latin typeface="Abadi" panose="020B0604020104020204" pitchFamily="34" charset="0"/>
            </a:endParaRPr>
          </a:p>
        </p:txBody>
      </p:sp>
      <p:sp>
        <p:nvSpPr>
          <p:cNvPr id="27" name="Text 19"/>
          <p:cNvSpPr/>
          <p:nvPr/>
        </p:nvSpPr>
        <p:spPr>
          <a:xfrm>
            <a:off x="6419088" y="3529584"/>
            <a:ext cx="2514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E1065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Speak clearly and directly — your opinion deserves to be heard</a:t>
            </a:r>
            <a:endParaRPr lang="en-US" sz="1050" dirty="0">
              <a:latin typeface="Abadi" panose="020B0604020104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5C2D9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-548640"/>
            <a:ext cx="2743200" cy="2743200"/>
          </a:xfrm>
          <a:prstGeom prst="ellipse">
            <a:avLst/>
          </a:prstGeom>
          <a:solidFill>
            <a:srgbClr val="7B3FBE">
              <a:alpha val="45000"/>
            </a:srgbClr>
          </a:solidFill>
          <a:ln w="12700">
            <a:solidFill>
              <a:srgbClr val="7B3FBE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320040"/>
            <a:ext cx="685800" cy="64008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71600" y="347472"/>
            <a:ext cx="6400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500" dirty="0">
                <a:solidFill>
                  <a:srgbClr val="EDE0FF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DISCUSSION TIME</a:t>
            </a:r>
            <a:endParaRPr lang="en-US" sz="1300" dirty="0">
              <a:latin typeface="Abadi" panose="020B0604020104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48640" y="822960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badi" panose="020B0604020104020204" pitchFamily="34" charset="0"/>
                <a:ea typeface="Cambria" pitchFamily="34" charset="-122"/>
                <a:cs typeface="Cambria" pitchFamily="34" charset="-120"/>
              </a:rPr>
              <a:t>Let's Talk About It</a:t>
            </a:r>
            <a:endParaRPr lang="en-US" sz="3600" dirty="0">
              <a:latin typeface="Abadi" panose="020B0604020104020204" pitchFamily="34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548640" y="1874520"/>
            <a:ext cx="8046720" cy="804672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2700">
            <a:solidFill>
              <a:srgbClr val="D8C8F0"/>
            </a:solidFill>
            <a:prstDash val="solid"/>
          </a:ln>
        </p:spPr>
        <p:txBody>
          <a:bodyPr/>
          <a:lstStyle/>
          <a:p>
            <a:endParaRPr lang="en-US">
              <a:latin typeface="Abadi" panose="020B0604020104020204" pitchFamily="34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685800" y="2057400"/>
            <a:ext cx="420624" cy="420624"/>
          </a:xfrm>
          <a:prstGeom prst="ellipse">
            <a:avLst/>
          </a:prstGeom>
          <a:solidFill>
            <a:srgbClr val="5C2D91"/>
          </a:solidFill>
          <a:ln w="12700">
            <a:solidFill>
              <a:srgbClr val="5C2D91"/>
            </a:solidFill>
            <a:prstDash val="solid"/>
          </a:ln>
        </p:spPr>
        <p:txBody>
          <a:bodyPr/>
          <a:lstStyle/>
          <a:p>
            <a:endParaRPr lang="en-US">
              <a:latin typeface="Abadi" panose="020B0604020104020204" pitchFamily="3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685800" y="205740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>
              <a:latin typeface="Abadi" panose="020B0604020104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234440" y="1965960"/>
            <a:ext cx="72237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2E1065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Think of a time someone really listened to you. How did it feel?</a:t>
            </a:r>
            <a:endParaRPr lang="en-US" sz="1300" dirty="0">
              <a:latin typeface="Abadi" panose="020B0604020104020204" pitchFamily="34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548640" y="2834640"/>
            <a:ext cx="8046720" cy="804672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2700">
            <a:solidFill>
              <a:srgbClr val="D8C8F0"/>
            </a:solidFill>
            <a:prstDash val="solid"/>
          </a:ln>
        </p:spPr>
        <p:txBody>
          <a:bodyPr/>
          <a:lstStyle/>
          <a:p>
            <a:endParaRPr lang="en-US">
              <a:latin typeface="Abadi" panose="020B0604020104020204" pitchFamily="34" charset="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685800" y="3017520"/>
            <a:ext cx="420624" cy="420624"/>
          </a:xfrm>
          <a:prstGeom prst="ellipse">
            <a:avLst/>
          </a:prstGeom>
          <a:solidFill>
            <a:srgbClr val="5C2D91"/>
          </a:solidFill>
          <a:ln w="12700">
            <a:solidFill>
              <a:srgbClr val="5C2D91"/>
            </a:solidFill>
            <a:prstDash val="solid"/>
          </a:ln>
        </p:spPr>
        <p:txBody>
          <a:bodyPr/>
          <a:lstStyle/>
          <a:p>
            <a:endParaRPr lang="en-US">
              <a:latin typeface="Abadi" panose="020B0604020104020204" pitchFamily="34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85800" y="301752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>
              <a:latin typeface="Abadi" panose="020B0604020104020204" pitchFamily="34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1234440" y="2926080"/>
            <a:ext cx="72237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2E1065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Have you ever felt your voice wasn't heard? What happened?</a:t>
            </a:r>
            <a:endParaRPr lang="en-US" sz="1300" dirty="0">
              <a:latin typeface="Abadi" panose="020B0604020104020204" pitchFamily="34" charset="0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548640" y="3794760"/>
            <a:ext cx="8046720" cy="804672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2700">
            <a:solidFill>
              <a:srgbClr val="D8C8F0"/>
            </a:solidFill>
            <a:prstDash val="solid"/>
          </a:ln>
        </p:spPr>
        <p:txBody>
          <a:bodyPr/>
          <a:lstStyle/>
          <a:p>
            <a:endParaRPr lang="en-US">
              <a:latin typeface="Abadi" panose="020B0604020104020204" pitchFamily="34" charset="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685800" y="3977640"/>
            <a:ext cx="420624" cy="420624"/>
          </a:xfrm>
          <a:prstGeom prst="ellipse">
            <a:avLst/>
          </a:prstGeom>
          <a:solidFill>
            <a:srgbClr val="5C2D91"/>
          </a:solidFill>
          <a:ln w="12700">
            <a:solidFill>
              <a:srgbClr val="5C2D91"/>
            </a:solidFill>
            <a:prstDash val="solid"/>
          </a:ln>
        </p:spPr>
        <p:txBody>
          <a:bodyPr/>
          <a:lstStyle/>
          <a:p>
            <a:endParaRPr lang="en-US">
              <a:latin typeface="Abadi" panose="020B0604020104020204" pitchFamily="34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685800" y="397764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>
              <a:latin typeface="Abadi" panose="020B0604020104020204" pitchFamily="34" charset="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1234440" y="3886200"/>
            <a:ext cx="72237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2E1065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What makes you feel confident — or nervous — when speaking up?</a:t>
            </a:r>
            <a:endParaRPr lang="en-US" sz="1300" dirty="0">
              <a:latin typeface="Abadi" panose="020B0604020104020204" pitchFamily="34" charset="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548640" y="47548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EDE0FF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~30 minutes  |  Use your own questions too</a:t>
            </a:r>
            <a:endParaRPr lang="en-US" sz="1100" dirty="0">
              <a:latin typeface="Abadi" panose="020B0604020104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0"/>
          </a:xfrm>
          <a:prstGeom prst="rect">
            <a:avLst/>
          </a:prstGeom>
          <a:solidFill>
            <a:srgbClr val="5C2D91"/>
          </a:solidFill>
          <a:ln w="12700">
            <a:solidFill>
              <a:srgbClr val="5C2D91"/>
            </a:solidFill>
            <a:prstDash val="solid"/>
          </a:ln>
        </p:spPr>
        <p:txBody>
          <a:bodyPr/>
          <a:lstStyle/>
          <a:p>
            <a:endParaRPr lang="en-US">
              <a:latin typeface="Abadi" panose="020B0604020104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0"/>
            <a:ext cx="84124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FFFFFF"/>
                </a:solidFill>
                <a:latin typeface="Abadi" panose="020B0604020104020204" pitchFamily="34" charset="0"/>
                <a:ea typeface="Cambria" pitchFamily="34" charset="-122"/>
                <a:cs typeface="Cambria" pitchFamily="34" charset="-120"/>
              </a:rPr>
              <a:t>Tips to Communicate with Confidence</a:t>
            </a:r>
            <a:endParaRPr lang="en-US" sz="2300" dirty="0">
              <a:latin typeface="Abadi" panose="020B0604020104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11480" y="1298448"/>
            <a:ext cx="4160520" cy="1005840"/>
          </a:xfrm>
          <a:prstGeom prst="roundRect">
            <a:avLst>
              <a:gd name="adj" fmla="val 9091"/>
            </a:avLst>
          </a:prstGeom>
          <a:solidFill>
            <a:srgbClr val="F5F0FF"/>
          </a:solidFill>
          <a:ln w="12700">
            <a:solidFill>
              <a:srgbClr val="D8C8F0"/>
            </a:solidFill>
            <a:prstDash val="solid"/>
          </a:ln>
          <a:effectLst>
            <a:outerShdw blurRad="101600" dist="25400" dir="2700000" algn="bl" rotWithShape="0">
              <a:srgbClr val="4A1DA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badi" panose="020B0604020104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21208" y="1499616"/>
            <a:ext cx="502920" cy="502920"/>
          </a:xfrm>
          <a:prstGeom prst="ellipse">
            <a:avLst/>
          </a:prstGeom>
          <a:solidFill>
            <a:srgbClr val="5C2D91"/>
          </a:solidFill>
          <a:ln w="12700">
            <a:solidFill>
              <a:srgbClr val="5C2D91"/>
            </a:solidFill>
            <a:prstDash val="solid"/>
          </a:ln>
        </p:spPr>
        <p:txBody>
          <a:bodyPr/>
          <a:lstStyle/>
          <a:p>
            <a:endParaRPr lang="en-US">
              <a:latin typeface="Abadi" panose="020B0604020104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521208" y="149961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>
              <a:latin typeface="Abadi" panose="020B0604020104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143000" y="1371600"/>
            <a:ext cx="329184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1065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Respect yourself — your needs, rights, and wants are just as valid as anyone else's</a:t>
            </a:r>
            <a:endParaRPr lang="en-US" sz="1100" dirty="0">
              <a:latin typeface="Abadi" panose="020B0604020104020204" pitchFamily="34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11480" y="2532888"/>
            <a:ext cx="4160520" cy="1005840"/>
          </a:xfrm>
          <a:prstGeom prst="roundRect">
            <a:avLst>
              <a:gd name="adj" fmla="val 9091"/>
            </a:avLst>
          </a:prstGeom>
          <a:solidFill>
            <a:srgbClr val="EDE0FF"/>
          </a:solidFill>
          <a:ln w="12700">
            <a:solidFill>
              <a:srgbClr val="D8C8F0"/>
            </a:solidFill>
            <a:prstDash val="solid"/>
          </a:ln>
          <a:effectLst>
            <a:outerShdw blurRad="101600" dist="25400" dir="2700000" algn="bl" rotWithShape="0">
              <a:srgbClr val="4A1DA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badi" panose="020B0604020104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521208" y="2734056"/>
            <a:ext cx="502920" cy="502920"/>
          </a:xfrm>
          <a:prstGeom prst="ellipse">
            <a:avLst/>
          </a:prstGeom>
          <a:solidFill>
            <a:srgbClr val="5C2D91"/>
          </a:solidFill>
          <a:ln w="12700">
            <a:solidFill>
              <a:srgbClr val="5C2D91"/>
            </a:solidFill>
            <a:prstDash val="solid"/>
          </a:ln>
        </p:spPr>
        <p:txBody>
          <a:bodyPr/>
          <a:lstStyle/>
          <a:p>
            <a:endParaRPr lang="en-US">
              <a:latin typeface="Abadi" panose="020B0604020104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21208" y="273405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>
              <a:latin typeface="Abadi" panose="020B0604020104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143000" y="2606040"/>
            <a:ext cx="329184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1065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Keep eye contact, stand straight — show confidence, not arrogance</a:t>
            </a:r>
            <a:endParaRPr lang="en-US" sz="1100" dirty="0">
              <a:latin typeface="Abadi" panose="020B0604020104020204" pitchFamily="34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11480" y="3767328"/>
            <a:ext cx="4160520" cy="1005840"/>
          </a:xfrm>
          <a:prstGeom prst="roundRect">
            <a:avLst>
              <a:gd name="adj" fmla="val 9091"/>
            </a:avLst>
          </a:prstGeom>
          <a:solidFill>
            <a:srgbClr val="F5F0FF"/>
          </a:solidFill>
          <a:ln w="12700">
            <a:solidFill>
              <a:srgbClr val="D8C8F0"/>
            </a:solidFill>
            <a:prstDash val="solid"/>
          </a:ln>
          <a:effectLst>
            <a:outerShdw blurRad="101600" dist="25400" dir="2700000" algn="bl" rotWithShape="0">
              <a:srgbClr val="4A1DA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badi" panose="020B0604020104020204" pitchFamily="34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521208" y="3968496"/>
            <a:ext cx="502920" cy="502920"/>
          </a:xfrm>
          <a:prstGeom prst="ellipse">
            <a:avLst/>
          </a:prstGeom>
          <a:solidFill>
            <a:srgbClr val="5C2D91"/>
          </a:solidFill>
          <a:ln w="12700">
            <a:solidFill>
              <a:srgbClr val="5C2D91"/>
            </a:solidFill>
            <a:prstDash val="solid"/>
          </a:ln>
        </p:spPr>
        <p:txBody>
          <a:bodyPr/>
          <a:lstStyle/>
          <a:p>
            <a:endParaRPr lang="en-US">
              <a:latin typeface="Abadi" panose="020B0604020104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521208" y="396849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>
              <a:latin typeface="Abadi" panose="020B0604020104020204" pitchFamily="34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143000" y="3840480"/>
            <a:ext cx="329184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1065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Respect others: listen first, and never interrupt while they're speaking</a:t>
            </a:r>
            <a:endParaRPr lang="en-US" sz="1100" dirty="0">
              <a:latin typeface="Abadi" panose="020B0604020104020204" pitchFamily="34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4800600" y="1298448"/>
            <a:ext cx="4160520" cy="1005840"/>
          </a:xfrm>
          <a:prstGeom prst="roundRect">
            <a:avLst>
              <a:gd name="adj" fmla="val 9091"/>
            </a:avLst>
          </a:prstGeom>
          <a:solidFill>
            <a:srgbClr val="EDE0FF"/>
          </a:solidFill>
          <a:ln w="12700">
            <a:solidFill>
              <a:srgbClr val="D8C8F0"/>
            </a:solidFill>
            <a:prstDash val="solid"/>
          </a:ln>
          <a:effectLst>
            <a:outerShdw blurRad="101600" dist="25400" dir="2700000" algn="bl" rotWithShape="0">
              <a:srgbClr val="4A1DA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badi" panose="020B0604020104020204" pitchFamily="34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4910328" y="1499616"/>
            <a:ext cx="502920" cy="502920"/>
          </a:xfrm>
          <a:prstGeom prst="ellipse">
            <a:avLst/>
          </a:prstGeom>
          <a:solidFill>
            <a:srgbClr val="5C2D91"/>
          </a:solidFill>
          <a:ln w="12700">
            <a:solidFill>
              <a:srgbClr val="5C2D91"/>
            </a:solidFill>
            <a:prstDash val="solid"/>
          </a:ln>
        </p:spPr>
        <p:txBody>
          <a:bodyPr/>
          <a:lstStyle/>
          <a:p>
            <a:endParaRPr lang="en-US">
              <a:latin typeface="Abadi" panose="020B0604020104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4910328" y="149961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>
              <a:latin typeface="Abadi" panose="020B0604020104020204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5532120" y="1371600"/>
            <a:ext cx="329184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1065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Focus on the issue, not the person — avoid blame</a:t>
            </a:r>
            <a:endParaRPr lang="en-US" sz="1100" dirty="0">
              <a:latin typeface="Abadi" panose="020B0604020104020204" pitchFamily="34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4800600" y="2532888"/>
            <a:ext cx="4160520" cy="1005840"/>
          </a:xfrm>
          <a:prstGeom prst="roundRect">
            <a:avLst>
              <a:gd name="adj" fmla="val 9091"/>
            </a:avLst>
          </a:prstGeom>
          <a:solidFill>
            <a:srgbClr val="F5F0FF"/>
          </a:solidFill>
          <a:ln w="12700">
            <a:solidFill>
              <a:srgbClr val="D8C8F0"/>
            </a:solidFill>
            <a:prstDash val="solid"/>
          </a:ln>
          <a:effectLst>
            <a:outerShdw blurRad="101600" dist="25400" dir="2700000" algn="bl" rotWithShape="0">
              <a:srgbClr val="4A1DA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badi" panose="020B0604020104020204" pitchFamily="34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4910328" y="2734056"/>
            <a:ext cx="502920" cy="502920"/>
          </a:xfrm>
          <a:prstGeom prst="ellipse">
            <a:avLst/>
          </a:prstGeom>
          <a:solidFill>
            <a:srgbClr val="5C2D91"/>
          </a:solidFill>
          <a:ln w="12700">
            <a:solidFill>
              <a:srgbClr val="5C2D91"/>
            </a:solidFill>
            <a:prstDash val="solid"/>
          </a:ln>
        </p:spPr>
        <p:txBody>
          <a:bodyPr/>
          <a:lstStyle/>
          <a:p>
            <a:endParaRPr lang="en-US">
              <a:latin typeface="Abadi" panose="020B0604020104020204" pitchFamily="34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4910328" y="273405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>
              <a:latin typeface="Abadi" panose="020B0604020104020204" pitchFamily="34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5532120" y="2606040"/>
            <a:ext cx="329184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1065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Stay calm: not defensive, not aggressive</a:t>
            </a:r>
            <a:endParaRPr lang="en-US" sz="1100" dirty="0">
              <a:latin typeface="Abadi" panose="020B0604020104020204" pitchFamily="34" charset="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4800600" y="3767328"/>
            <a:ext cx="4160520" cy="1005840"/>
          </a:xfrm>
          <a:prstGeom prst="roundRect">
            <a:avLst>
              <a:gd name="adj" fmla="val 9091"/>
            </a:avLst>
          </a:prstGeom>
          <a:solidFill>
            <a:srgbClr val="EDE0FF"/>
          </a:solidFill>
          <a:ln w="12700">
            <a:solidFill>
              <a:srgbClr val="D8C8F0"/>
            </a:solidFill>
            <a:prstDash val="solid"/>
          </a:ln>
          <a:effectLst>
            <a:outerShdw blurRad="101600" dist="25400" dir="2700000" algn="bl" rotWithShape="0">
              <a:srgbClr val="4A1DA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badi" panose="020B0604020104020204" pitchFamily="34" charset="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4910328" y="3968496"/>
            <a:ext cx="502920" cy="502920"/>
          </a:xfrm>
          <a:prstGeom prst="ellipse">
            <a:avLst/>
          </a:prstGeom>
          <a:solidFill>
            <a:srgbClr val="5C2D91"/>
          </a:solidFill>
          <a:ln w="12700">
            <a:solidFill>
              <a:srgbClr val="5C2D91"/>
            </a:solidFill>
            <a:prstDash val="solid"/>
          </a:ln>
        </p:spPr>
        <p:txBody>
          <a:bodyPr/>
          <a:lstStyle/>
          <a:p>
            <a:endParaRPr lang="en-US">
              <a:latin typeface="Abadi" panose="020B0604020104020204" pitchFamily="34" charset="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4910328" y="396849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300" dirty="0">
              <a:latin typeface="Abadi" panose="020B0604020104020204" pitchFamily="34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5532120" y="3840480"/>
            <a:ext cx="329184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1065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One issue at a time — stay on topic</a:t>
            </a:r>
            <a:endParaRPr lang="en-US" sz="1100" dirty="0">
              <a:latin typeface="Abadi" panose="020B0604020104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5C2D9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0" y="-731520"/>
            <a:ext cx="2743200" cy="2743200"/>
          </a:xfrm>
          <a:prstGeom prst="ellipse">
            <a:avLst/>
          </a:prstGeom>
          <a:solidFill>
            <a:srgbClr val="7B3FBE">
              <a:alpha val="45000"/>
            </a:srgbClr>
          </a:solidFill>
          <a:ln w="12700">
            <a:solidFill>
              <a:srgbClr val="7B3FBE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411480"/>
            <a:ext cx="7772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Abadi" panose="020B0604020104020204" pitchFamily="34" charset="0"/>
                <a:ea typeface="Cambria" pitchFamily="34" charset="-122"/>
                <a:cs typeface="Cambria" pitchFamily="34" charset="-120"/>
              </a:rPr>
              <a:t>Before You Go...</a:t>
            </a:r>
            <a:endParaRPr lang="en-US" sz="4200" dirty="0">
              <a:latin typeface="Abadi" panose="020B0604020104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7863840" cy="841248"/>
          </a:xfrm>
          <a:prstGeom prst="roundRect">
            <a:avLst>
              <a:gd name="adj" fmla="val 10870"/>
            </a:avLst>
          </a:prstGeom>
          <a:solidFill>
            <a:srgbClr val="FFFFFF"/>
          </a:solidFill>
          <a:ln w="12700">
            <a:solidFill>
              <a:srgbClr val="D8C8F0"/>
            </a:solidFill>
            <a:prstDash val="solid"/>
          </a:ln>
        </p:spPr>
        <p:txBody>
          <a:bodyPr/>
          <a:lstStyle/>
          <a:p>
            <a:endParaRPr lang="en-US">
              <a:latin typeface="Abadi" panose="020B0604020104020204" pitchFamily="34" charset="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1783080"/>
            <a:ext cx="438912" cy="43891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417320" y="1673352"/>
            <a:ext cx="69037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E1065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Note the date, time, and location of the next session</a:t>
            </a:r>
            <a:endParaRPr lang="en-US" sz="1400" dirty="0">
              <a:latin typeface="Abadi" panose="020B0604020104020204" pitchFamily="34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640080" y="2651760"/>
            <a:ext cx="7863840" cy="841248"/>
          </a:xfrm>
          <a:prstGeom prst="roundRect">
            <a:avLst>
              <a:gd name="adj" fmla="val 10870"/>
            </a:avLst>
          </a:prstGeom>
          <a:solidFill>
            <a:srgbClr val="FFFFFF"/>
          </a:solidFill>
          <a:ln w="12700">
            <a:solidFill>
              <a:srgbClr val="D8C8F0"/>
            </a:solidFill>
            <a:prstDash val="solid"/>
          </a:ln>
        </p:spPr>
        <p:txBody>
          <a:bodyPr/>
          <a:lstStyle/>
          <a:p>
            <a:endParaRPr lang="en-US">
              <a:latin typeface="Abadi" panose="020B0604020104020204" pitchFamily="34" charset="0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2834640"/>
            <a:ext cx="438912" cy="43891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417320" y="2724912"/>
            <a:ext cx="69037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E1065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What's shared here stays here — respect each other's privacy</a:t>
            </a:r>
            <a:endParaRPr lang="en-US" sz="1400" dirty="0">
              <a:latin typeface="Abadi" panose="020B0604020104020204" pitchFamily="34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640080" y="3703320"/>
            <a:ext cx="7863840" cy="841248"/>
          </a:xfrm>
          <a:prstGeom prst="roundRect">
            <a:avLst>
              <a:gd name="adj" fmla="val 10870"/>
            </a:avLst>
          </a:prstGeom>
          <a:solidFill>
            <a:srgbClr val="FFFFFF"/>
          </a:solidFill>
          <a:ln w="12700">
            <a:solidFill>
              <a:srgbClr val="D8C8F0"/>
            </a:solidFill>
            <a:prstDash val="solid"/>
          </a:ln>
        </p:spPr>
        <p:txBody>
          <a:bodyPr/>
          <a:lstStyle/>
          <a:p>
            <a:endParaRPr lang="en-US">
              <a:latin typeface="Abadi" panose="020B0604020104020204" pitchFamily="34" charset="0"/>
            </a:endParaRPr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960" y="3886200"/>
            <a:ext cx="438912" cy="43891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417320" y="3776472"/>
            <a:ext cx="69037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E1065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Feel free to share what you LEARNED with friends and family</a:t>
            </a:r>
            <a:endParaRPr lang="en-US" sz="1400" dirty="0">
              <a:latin typeface="Abadi" panose="020B0604020104020204" pitchFamily="34" charset="0"/>
            </a:endParaRPr>
          </a:p>
        </p:txBody>
      </p:sp>
      <p:sp>
        <p:nvSpPr>
          <p:cNvPr id="13" name="Text 8"/>
          <p:cNvSpPr/>
          <p:nvPr/>
        </p:nvSpPr>
        <p:spPr>
          <a:xfrm>
            <a:off x="640080" y="4709160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DE0FF"/>
                </a:solidFill>
                <a:latin typeface="Abadi" panose="020B0604020104020204" pitchFamily="34" charset="0"/>
                <a:ea typeface="Calibri" pitchFamily="34" charset="-122"/>
                <a:cs typeface="Calibri" pitchFamily="34" charset="-120"/>
              </a:rPr>
              <a:t>See you next time!</a:t>
            </a:r>
            <a:endParaRPr lang="en-US" sz="1600" dirty="0">
              <a:latin typeface="Abadi" panose="020B0604020104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</TotalTime>
  <Words>574</Words>
  <Application>Microsoft Office PowerPoint</Application>
  <PresentationFormat>On-screen Show (16:9)</PresentationFormat>
  <Paragraphs>96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Abadi</vt:lpstr>
      <vt:lpstr>Abadi ExtraLight</vt:lpstr>
      <vt:lpstr>Arial</vt:lpstr>
      <vt:lpstr>Calibri</vt:lpstr>
      <vt:lpstr>Calibri Light</vt:lpstr>
      <vt:lpstr>Cambria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Session 1.1 - Welcome &amp; Communication Skills</dc:title>
  <dc:subject>PptxGenJS Presentation</dc:subject>
  <dc:creator>PptxGenJS</dc:creator>
  <cp:lastModifiedBy>Brandon Ogesi</cp:lastModifiedBy>
  <cp:revision>3</cp:revision>
  <dcterms:created xsi:type="dcterms:W3CDTF">2026-06-29T16:38:49Z</dcterms:created>
  <dcterms:modified xsi:type="dcterms:W3CDTF">2026-06-29T16:51:28Z</dcterms:modified>
</cp:coreProperties>
</file>